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84" r:id="rId4"/>
    <p:sldId id="276" r:id="rId5"/>
    <p:sldId id="278" r:id="rId6"/>
    <p:sldId id="279" r:id="rId7"/>
    <p:sldId id="280" r:id="rId8"/>
    <p:sldId id="281" r:id="rId9"/>
    <p:sldId id="282" r:id="rId10"/>
    <p:sldId id="27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86486" autoAdjust="0"/>
  </p:normalViewPr>
  <p:slideViewPr>
    <p:cSldViewPr snapToGrid="0" snapToObjects="1">
      <p:cViewPr varScale="1">
        <p:scale>
          <a:sx n="105" d="100"/>
          <a:sy n="105" d="100"/>
        </p:scale>
        <p:origin x="-9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14680-068E-CB46-A9C5-9FA34C205B56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726821-B614-8447-94AD-1E9CA08E8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3AF-1B7D-3149-9994-E0AF228B6167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95F5D-3B6D-5F44-954E-DAC1C5DC8D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3AF-1B7D-3149-9994-E0AF228B6167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95F5D-3B6D-5F44-954E-DAC1C5DC8D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3AF-1B7D-3149-9994-E0AF228B6167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95F5D-3B6D-5F44-954E-DAC1C5DC8D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3AF-1B7D-3149-9994-E0AF228B6167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95F5D-3B6D-5F44-954E-DAC1C5DC8D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3AF-1B7D-3149-9994-E0AF228B6167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95F5D-3B6D-5F44-954E-DAC1C5DC8D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3AF-1B7D-3149-9994-E0AF228B6167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95F5D-3B6D-5F44-954E-DAC1C5DC8D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3AF-1B7D-3149-9994-E0AF228B6167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95F5D-3B6D-5F44-954E-DAC1C5DC8D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3AF-1B7D-3149-9994-E0AF228B6167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95F5D-3B6D-5F44-954E-DAC1C5DC8D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3AF-1B7D-3149-9994-E0AF228B6167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95F5D-3B6D-5F44-954E-DAC1C5DC8D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3AF-1B7D-3149-9994-E0AF228B6167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95F5D-3B6D-5F44-954E-DAC1C5DC8D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3AF-1B7D-3149-9994-E0AF228B6167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95F5D-3B6D-5F44-954E-DAC1C5DC8D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4">
            <a:lumMod val="20000"/>
            <a:lumOff val="80000"/>
            <a:alpha val="2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350083AF-1B7D-3149-9994-E0AF228B6167}" type="datetimeFigureOut">
              <a:rPr lang="en-US" smtClean="0"/>
              <a:pPr/>
              <a:t>4/16/12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BA895F5D-3B6D-5F44-954E-DAC1C5DC8D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Loss of Function variants </a:t>
            </a:r>
            <a:br>
              <a:rPr lang="en-US" dirty="0" smtClean="0"/>
            </a:br>
            <a:r>
              <a:rPr lang="en-US" dirty="0" smtClean="0"/>
              <a:t>and Transcription</a:t>
            </a:r>
            <a:endParaRPr lang="en-US" sz="3111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>
              <a:solidFill>
                <a:srgbClr val="18579B"/>
              </a:solidFill>
            </a:endParaRPr>
          </a:p>
          <a:p>
            <a:r>
              <a:rPr lang="en-US" sz="1800" dirty="0" smtClean="0">
                <a:solidFill>
                  <a:srgbClr val="18579B"/>
                </a:solidFill>
              </a:rPr>
              <a:t>Manuel Rivas, University of Oxford</a:t>
            </a:r>
          </a:p>
          <a:p>
            <a:r>
              <a:rPr lang="en-US" sz="1800" dirty="0" err="1" smtClean="0">
                <a:solidFill>
                  <a:srgbClr val="18579B"/>
                </a:solidFill>
              </a:rPr>
              <a:t>Geuvadis</a:t>
            </a:r>
            <a:r>
              <a:rPr lang="en-US" sz="1800" dirty="0" smtClean="0">
                <a:solidFill>
                  <a:srgbClr val="18579B"/>
                </a:solidFill>
              </a:rPr>
              <a:t> RNA Sequencing Analysis Meeting</a:t>
            </a:r>
          </a:p>
          <a:p>
            <a:r>
              <a:rPr lang="en-US" sz="1800" dirty="0" smtClean="0">
                <a:solidFill>
                  <a:srgbClr val="18579B"/>
                </a:solidFill>
              </a:rPr>
              <a:t>15/04/2012</a:t>
            </a:r>
            <a:endParaRPr lang="en-US" sz="1800" dirty="0" smtClean="0"/>
          </a:p>
          <a:p>
            <a:r>
              <a:rPr lang="en-US" sz="1800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8579B"/>
                </a:solidFill>
              </a:rPr>
              <a:t>Splice Site Variants</a:t>
            </a:r>
            <a:endParaRPr lang="en-US" dirty="0">
              <a:solidFill>
                <a:srgbClr val="18579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346115" cy="399600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GB" sz="2800" dirty="0" smtClean="0"/>
          </a:p>
          <a:p>
            <a:r>
              <a:rPr lang="en-GB" sz="2800" dirty="0" smtClean="0"/>
              <a:t>(Putative) </a:t>
            </a:r>
            <a:r>
              <a:rPr lang="en-GB" sz="2800" dirty="0" err="1" smtClean="0"/>
              <a:t>LoF</a:t>
            </a:r>
            <a:r>
              <a:rPr lang="en-GB" sz="2800" dirty="0" smtClean="0"/>
              <a:t> variants:</a:t>
            </a:r>
          </a:p>
          <a:p>
            <a:endParaRPr lang="en-GB" sz="2800" dirty="0" smtClean="0"/>
          </a:p>
          <a:p>
            <a:r>
              <a:rPr lang="en-GB" sz="2800" dirty="0" smtClean="0"/>
              <a:t>Splice site variants</a:t>
            </a:r>
          </a:p>
          <a:p>
            <a:pPr lvl="1">
              <a:buNone/>
            </a:pPr>
            <a:endParaRPr lang="en-GB" sz="2400" dirty="0" smtClean="0"/>
          </a:p>
          <a:p>
            <a:r>
              <a:rPr lang="en-GB" sz="2800" dirty="0" smtClean="0"/>
              <a:t>Nonsense and </a:t>
            </a:r>
            <a:r>
              <a:rPr lang="en-GB" sz="2800" dirty="0" err="1" smtClean="0"/>
              <a:t>Readthrough</a:t>
            </a:r>
            <a:r>
              <a:rPr lang="en-GB" sz="2800" dirty="0" smtClean="0"/>
              <a:t> mutations</a:t>
            </a:r>
          </a:p>
          <a:p>
            <a:pPr>
              <a:buNone/>
            </a:pPr>
            <a:endParaRPr lang="en-GB" sz="2800" dirty="0" smtClean="0"/>
          </a:p>
          <a:p>
            <a:r>
              <a:rPr lang="en-GB" sz="2800" dirty="0" err="1" smtClean="0"/>
              <a:t>Frameshift</a:t>
            </a:r>
            <a:r>
              <a:rPr lang="en-GB" sz="2800" dirty="0" smtClean="0"/>
              <a:t> </a:t>
            </a:r>
            <a:r>
              <a:rPr lang="en-GB" sz="2800" dirty="0" err="1" smtClean="0"/>
              <a:t>indels</a:t>
            </a:r>
            <a:r>
              <a:rPr lang="en-GB" sz="2800" dirty="0" smtClean="0"/>
              <a:t>.</a:t>
            </a:r>
          </a:p>
          <a:p>
            <a:r>
              <a:rPr lang="en-GB" sz="2800" dirty="0" err="1" smtClean="0"/>
              <a:t>Exon</a:t>
            </a:r>
            <a:r>
              <a:rPr lang="en-GB" sz="2800" dirty="0" smtClean="0"/>
              <a:t> Deletion and Duplication</a:t>
            </a:r>
          </a:p>
          <a:p>
            <a:r>
              <a:rPr lang="en-GB" sz="2800" dirty="0" smtClean="0"/>
              <a:t>Gene Deletion and Duplication</a:t>
            </a:r>
          </a:p>
          <a:p>
            <a:r>
              <a:rPr lang="en-GB" sz="2800" dirty="0" smtClean="0"/>
              <a:t>Gene Fusions*</a:t>
            </a:r>
          </a:p>
          <a:p>
            <a:pPr>
              <a:buNone/>
            </a:pP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35238" y="6083905"/>
            <a:ext cx="6574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Identify additional splice variants based on transcript assembly</a:t>
            </a:r>
          </a:p>
          <a:p>
            <a:r>
              <a:rPr lang="en-US" dirty="0" smtClean="0"/>
              <a:t>M. </a:t>
            </a:r>
            <a:r>
              <a:rPr lang="en-US" dirty="0" err="1" smtClean="0"/>
              <a:t>Sammeth</a:t>
            </a:r>
            <a:r>
              <a:rPr lang="en-US" dirty="0" smtClean="0"/>
              <a:t> and other groups.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8579B"/>
                </a:solidFill>
              </a:rPr>
              <a:t>Loss of Function variants</a:t>
            </a:r>
            <a:endParaRPr lang="en-US" dirty="0">
              <a:solidFill>
                <a:srgbClr val="18579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346115" cy="399600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GB" sz="2800" dirty="0" smtClean="0"/>
          </a:p>
          <a:p>
            <a:r>
              <a:rPr lang="en-GB" sz="2800" dirty="0" smtClean="0"/>
              <a:t>(Putative) </a:t>
            </a:r>
            <a:r>
              <a:rPr lang="en-GB" sz="2800" dirty="0" err="1" smtClean="0"/>
              <a:t>LoF</a:t>
            </a:r>
            <a:r>
              <a:rPr lang="en-GB" sz="2800" dirty="0" smtClean="0"/>
              <a:t> variants:</a:t>
            </a:r>
          </a:p>
          <a:p>
            <a:endParaRPr lang="en-GB" sz="2800" dirty="0" smtClean="0"/>
          </a:p>
          <a:p>
            <a:r>
              <a:rPr lang="en-GB" sz="2800" dirty="0" smtClean="0"/>
              <a:t>Splice site variants</a:t>
            </a:r>
          </a:p>
          <a:p>
            <a:pPr lvl="1">
              <a:buNone/>
            </a:pPr>
            <a:endParaRPr lang="en-GB" sz="2400" dirty="0" smtClean="0"/>
          </a:p>
          <a:p>
            <a:r>
              <a:rPr lang="en-GB" sz="2800" dirty="0" smtClean="0"/>
              <a:t>Nonsense and </a:t>
            </a:r>
            <a:r>
              <a:rPr lang="en-GB" sz="2800" dirty="0" err="1" smtClean="0"/>
              <a:t>Readthrough</a:t>
            </a:r>
            <a:r>
              <a:rPr lang="en-GB" sz="2800" dirty="0" smtClean="0"/>
              <a:t> mutations</a:t>
            </a:r>
          </a:p>
          <a:p>
            <a:pPr>
              <a:buNone/>
            </a:pPr>
            <a:endParaRPr lang="en-GB" sz="2800" dirty="0" smtClean="0"/>
          </a:p>
          <a:p>
            <a:r>
              <a:rPr lang="en-GB" sz="2800" dirty="0" err="1" smtClean="0"/>
              <a:t>Frameshift</a:t>
            </a:r>
            <a:r>
              <a:rPr lang="en-GB" sz="2800" dirty="0" smtClean="0"/>
              <a:t> </a:t>
            </a:r>
            <a:r>
              <a:rPr lang="en-GB" sz="2800" dirty="0" err="1" smtClean="0"/>
              <a:t>indels</a:t>
            </a:r>
            <a:r>
              <a:rPr lang="en-GB" sz="2800" dirty="0" smtClean="0"/>
              <a:t>.</a:t>
            </a:r>
          </a:p>
          <a:p>
            <a:r>
              <a:rPr lang="en-GB" sz="2800" dirty="0" err="1" smtClean="0"/>
              <a:t>Exon</a:t>
            </a:r>
            <a:r>
              <a:rPr lang="en-GB" sz="2800" dirty="0" smtClean="0"/>
              <a:t> Deletion and Duplication</a:t>
            </a:r>
          </a:p>
          <a:p>
            <a:r>
              <a:rPr lang="en-GB" sz="2800" dirty="0" smtClean="0"/>
              <a:t>Gene Deletion and Duplication</a:t>
            </a:r>
          </a:p>
          <a:p>
            <a:r>
              <a:rPr lang="en-GB" sz="2800" dirty="0" smtClean="0"/>
              <a:t>Gene Fusion*</a:t>
            </a:r>
          </a:p>
          <a:p>
            <a:pPr>
              <a:buNone/>
            </a:pPr>
            <a:endParaRPr lang="en-GB" sz="2800" dirty="0"/>
          </a:p>
        </p:txBody>
      </p:sp>
      <p:pic>
        <p:nvPicPr>
          <p:cNvPr id="4" name="Picture 3" descr="fig1transfer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696" y="1760758"/>
            <a:ext cx="4340685" cy="29325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908529" y="5596207"/>
            <a:ext cx="1689167" cy="3217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                         AG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6020053" y="5596207"/>
            <a:ext cx="1689167" cy="3217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G</a:t>
            </a:r>
            <a:endParaRPr lang="en-US" sz="1400" dirty="0"/>
          </a:p>
        </p:txBody>
      </p:sp>
      <p:cxnSp>
        <p:nvCxnSpPr>
          <p:cNvPr id="11" name="Straight Connector 10"/>
          <p:cNvCxnSpPr>
            <a:stCxn id="6" idx="3"/>
            <a:endCxn id="7" idx="1"/>
          </p:cNvCxnSpPr>
          <p:nvPr/>
        </p:nvCxnSpPr>
        <p:spPr>
          <a:xfrm>
            <a:off x="4597696" y="5757061"/>
            <a:ext cx="1422357" cy="1588"/>
          </a:xfrm>
          <a:prstGeom prst="line">
            <a:avLst/>
          </a:prstGeom>
          <a:ln>
            <a:solidFill>
              <a:schemeClr val="accent1">
                <a:alpha val="27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6" idx="1"/>
          </p:cNvCxnSpPr>
          <p:nvPr/>
        </p:nvCxnSpPr>
        <p:spPr>
          <a:xfrm>
            <a:off x="2564574" y="5757061"/>
            <a:ext cx="343955" cy="1588"/>
          </a:xfrm>
          <a:prstGeom prst="line">
            <a:avLst/>
          </a:prstGeom>
          <a:ln>
            <a:solidFill>
              <a:schemeClr val="accent1">
                <a:alpha val="27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709220" y="5758649"/>
            <a:ext cx="343955" cy="1588"/>
          </a:xfrm>
          <a:prstGeom prst="line">
            <a:avLst/>
          </a:prstGeom>
          <a:ln>
            <a:solidFill>
              <a:schemeClr val="accent1">
                <a:alpha val="27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07460" y="5596207"/>
            <a:ext cx="357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5’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053175" y="5596207"/>
            <a:ext cx="35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3’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552205" y="5596207"/>
            <a:ext cx="10525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GT[AG]AG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604747" y="5596207"/>
            <a:ext cx="44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AG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8579B"/>
                </a:solidFill>
              </a:rPr>
              <a:t>What can we learn about </a:t>
            </a:r>
            <a:r>
              <a:rPr lang="en-US" dirty="0" err="1" smtClean="0">
                <a:solidFill>
                  <a:srgbClr val="18579B"/>
                </a:solidFill>
              </a:rPr>
              <a:t>LoF</a:t>
            </a:r>
            <a:r>
              <a:rPr lang="en-US" dirty="0" smtClean="0">
                <a:solidFill>
                  <a:srgbClr val="18579B"/>
                </a:solidFill>
              </a:rPr>
              <a:t> using RNA sequencing data</a:t>
            </a:r>
            <a:endParaRPr lang="en-US" dirty="0">
              <a:solidFill>
                <a:srgbClr val="18579B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Effect of splice variants on transcripts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err="1" smtClean="0"/>
              <a:t>Exon</a:t>
            </a:r>
            <a:r>
              <a:rPr lang="en-US" dirty="0" smtClean="0"/>
              <a:t> Skipping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err="1" smtClean="0"/>
              <a:t>Intron</a:t>
            </a:r>
            <a:r>
              <a:rPr lang="en-US" dirty="0" smtClean="0"/>
              <a:t> Retention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mRNA Surveillance Pathways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Escape NMD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Trigger NMD</a:t>
            </a:r>
          </a:p>
          <a:p>
            <a:pPr marL="914400" lvl="1" indent="-514350">
              <a:buNone/>
            </a:pPr>
            <a:r>
              <a:rPr lang="en-US" dirty="0" smtClean="0"/>
              <a:t>What are the sequence properties that trigger NMD pathway or dictate escaping NMD pathway.</a:t>
            </a:r>
          </a:p>
          <a:p>
            <a:pPr marL="914400" lvl="1" indent="-514350">
              <a:buNone/>
            </a:pPr>
            <a:r>
              <a:rPr lang="en-US" dirty="0" smtClean="0"/>
              <a:t>3.   NMD efficiency in individuals. Do rates vary between individuals?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CNVs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Gene Fusion – impact of gene fusions in transcription? Do they properly get transcribed?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err="1" smtClean="0"/>
              <a:t>Exon</a:t>
            </a:r>
            <a:r>
              <a:rPr lang="en-US" dirty="0" smtClean="0"/>
              <a:t>/Gene Deletions and Duplications – impact of </a:t>
            </a:r>
            <a:r>
              <a:rPr lang="en-US" dirty="0" err="1" smtClean="0"/>
              <a:t>exon</a:t>
            </a:r>
            <a:r>
              <a:rPr lang="en-US" dirty="0" smtClean="0"/>
              <a:t>/gene deletions and duplications in transcription?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18579B"/>
                </a:solidFill>
              </a:rPr>
              <a:t>Splice Site Variants</a:t>
            </a:r>
            <a:endParaRPr lang="en-US" dirty="0">
              <a:solidFill>
                <a:srgbClr val="18579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2667" y="5899239"/>
            <a:ext cx="6032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Annotation -&gt; Evaluate Empirical Effect on Transcript</a:t>
            </a:r>
            <a:endParaRPr lang="en-US" b="1" dirty="0"/>
          </a:p>
        </p:txBody>
      </p:sp>
      <p:pic>
        <p:nvPicPr>
          <p:cNvPr id="8" name="Content Placeholder 7" descr="ifih1exonskipping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912" r="-14912"/>
          <a:stretch>
            <a:fillRect/>
          </a:stretch>
        </p:blipFill>
        <p:spPr>
          <a:xfrm>
            <a:off x="2449675" y="1527445"/>
            <a:ext cx="7398268" cy="4068762"/>
          </a:xfr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29810" y="1600201"/>
            <a:ext cx="3048000" cy="3996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Initial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analysis of </a:t>
            </a:r>
            <a:r>
              <a:rPr kumimoji="0" lang="en-GB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Exon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Quantification Data using splice variant annotation successfully recapitulates splicing event.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lang="en-GB" sz="1600" i="1" dirty="0" smtClean="0">
                <a:latin typeface="Arial"/>
              </a:rPr>
              <a:t>IFIH1 </a:t>
            </a:r>
            <a:r>
              <a:rPr lang="en-GB" sz="1600" dirty="0" err="1" smtClean="0">
                <a:latin typeface="Arial"/>
              </a:rPr>
              <a:t>Exon</a:t>
            </a:r>
            <a:r>
              <a:rPr lang="en-GB" sz="1600" dirty="0" smtClean="0">
                <a:latin typeface="Arial"/>
              </a:rPr>
              <a:t> Skipping c.IVS14+1G&gt;A)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29810" y="3772126"/>
            <a:ext cx="2578704" cy="482149"/>
            <a:chOff x="229810" y="3772126"/>
            <a:chExt cx="2578704" cy="482149"/>
          </a:xfrm>
        </p:grpSpPr>
        <p:sp>
          <p:nvSpPr>
            <p:cNvPr id="11" name="Rounded Rectangle 10"/>
            <p:cNvSpPr/>
            <p:nvPr/>
          </p:nvSpPr>
          <p:spPr>
            <a:xfrm>
              <a:off x="229810" y="4100287"/>
              <a:ext cx="568476" cy="152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`</a:t>
              </a:r>
              <a:endParaRPr lang="en-US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234924" y="4101875"/>
              <a:ext cx="568476" cy="152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`</a:t>
              </a:r>
              <a:endParaRPr lang="en-US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240038" y="4101875"/>
              <a:ext cx="568476" cy="152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`</a:t>
              </a:r>
              <a:endParaRPr lang="en-US" dirty="0"/>
            </a:p>
          </p:txBody>
        </p:sp>
        <p:cxnSp>
          <p:nvCxnSpPr>
            <p:cNvPr id="21" name="Straight Connector 20"/>
            <p:cNvCxnSpPr>
              <a:stCxn id="11" idx="3"/>
              <a:endCxn id="13" idx="1"/>
            </p:cNvCxnSpPr>
            <p:nvPr/>
          </p:nvCxnSpPr>
          <p:spPr>
            <a:xfrm>
              <a:off x="798286" y="4176487"/>
              <a:ext cx="436638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13" idx="3"/>
              <a:endCxn id="14" idx="1"/>
            </p:cNvCxnSpPr>
            <p:nvPr/>
          </p:nvCxnSpPr>
          <p:spPr>
            <a:xfrm>
              <a:off x="1803400" y="4178075"/>
              <a:ext cx="436638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798286" y="3773714"/>
              <a:ext cx="436638" cy="404361"/>
              <a:chOff x="798286" y="3773714"/>
              <a:chExt cx="436638" cy="404361"/>
            </a:xfrm>
          </p:grpSpPr>
          <p:cxnSp>
            <p:nvCxnSpPr>
              <p:cNvPr id="25" name="Straight Connector 24"/>
              <p:cNvCxnSpPr>
                <a:stCxn id="11" idx="3"/>
              </p:cNvCxnSpPr>
              <p:nvPr/>
            </p:nvCxnSpPr>
            <p:spPr>
              <a:xfrm flipV="1">
                <a:off x="798286" y="3773714"/>
                <a:ext cx="152400" cy="40277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>
                <a:stCxn id="13" idx="1"/>
              </p:cNvCxnSpPr>
              <p:nvPr/>
            </p:nvCxnSpPr>
            <p:spPr>
              <a:xfrm rot="10800000">
                <a:off x="950686" y="3775303"/>
                <a:ext cx="284238" cy="40277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1803400" y="3772126"/>
              <a:ext cx="436638" cy="404361"/>
              <a:chOff x="798286" y="3773714"/>
              <a:chExt cx="436638" cy="404361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 flipV="1">
                <a:off x="798286" y="3773714"/>
                <a:ext cx="152400" cy="40277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10800000">
                <a:off x="950686" y="3775303"/>
                <a:ext cx="284238" cy="40277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" name="Rounded Rectangle 37"/>
          <p:cNvSpPr/>
          <p:nvPr/>
        </p:nvSpPr>
        <p:spPr>
          <a:xfrm>
            <a:off x="382210" y="5442219"/>
            <a:ext cx="568476" cy="152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39" name="Rounded Rectangle 38"/>
          <p:cNvSpPr/>
          <p:nvPr/>
        </p:nvSpPr>
        <p:spPr>
          <a:xfrm>
            <a:off x="1387324" y="5443807"/>
            <a:ext cx="568476" cy="152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40" name="Rounded Rectangle 39"/>
          <p:cNvSpPr/>
          <p:nvPr/>
        </p:nvSpPr>
        <p:spPr>
          <a:xfrm>
            <a:off x="2392438" y="5443807"/>
            <a:ext cx="568476" cy="152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cxnSp>
        <p:nvCxnSpPr>
          <p:cNvPr id="41" name="Straight Connector 40"/>
          <p:cNvCxnSpPr>
            <a:stCxn id="38" idx="3"/>
            <a:endCxn id="39" idx="1"/>
          </p:cNvCxnSpPr>
          <p:nvPr/>
        </p:nvCxnSpPr>
        <p:spPr>
          <a:xfrm>
            <a:off x="950686" y="5518419"/>
            <a:ext cx="43663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9" idx="3"/>
            <a:endCxn id="40" idx="1"/>
          </p:cNvCxnSpPr>
          <p:nvPr/>
        </p:nvCxnSpPr>
        <p:spPr>
          <a:xfrm>
            <a:off x="1955800" y="5520007"/>
            <a:ext cx="43663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8" idx="3"/>
          </p:cNvCxnSpPr>
          <p:nvPr/>
        </p:nvCxnSpPr>
        <p:spPr>
          <a:xfrm flipV="1">
            <a:off x="950686" y="4438952"/>
            <a:ext cx="772234" cy="10794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6200000" flipV="1">
            <a:off x="1554183" y="4607687"/>
            <a:ext cx="1006992" cy="6695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818848" y="3990233"/>
            <a:ext cx="416076" cy="369332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/>
          </a:p>
          <a:p>
            <a:pPr algn="ctr"/>
            <a:r>
              <a:rPr lang="en-US" sz="1400" dirty="0" smtClean="0"/>
              <a:t>G</a:t>
            </a:r>
            <a:endParaRPr lang="en-US" sz="1400" dirty="0"/>
          </a:p>
        </p:txBody>
      </p:sp>
      <p:sp>
        <p:nvSpPr>
          <p:cNvPr id="58" name="Oval 57"/>
          <p:cNvSpPr/>
          <p:nvPr/>
        </p:nvSpPr>
        <p:spPr>
          <a:xfrm>
            <a:off x="1036726" y="5333753"/>
            <a:ext cx="396395" cy="369332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/>
          </a:p>
          <a:p>
            <a:pPr algn="ctr"/>
            <a:r>
              <a:rPr lang="en-US" sz="1400" dirty="0" smtClean="0"/>
              <a:t>A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21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8579B"/>
                </a:solidFill>
              </a:rPr>
              <a:t>mRNA surveillance – Nonsense Mediated Decay (NMD)</a:t>
            </a:r>
            <a:endParaRPr lang="en-US" dirty="0">
              <a:solidFill>
                <a:srgbClr val="18579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08514" y="5899239"/>
            <a:ext cx="6429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Propose Statistic that detects Nonsense Mediated Decay</a:t>
            </a:r>
          </a:p>
          <a:p>
            <a:endParaRPr lang="en-US" b="1" dirty="0"/>
          </a:p>
        </p:txBody>
      </p:sp>
      <p:pic>
        <p:nvPicPr>
          <p:cNvPr id="8" name="Content Placeholder 7" descr="ifih1exonskipping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912" r="-14912"/>
          <a:stretch>
            <a:fillRect/>
          </a:stretch>
        </p:blipFill>
        <p:spPr>
          <a:xfrm>
            <a:off x="2449675" y="1527445"/>
            <a:ext cx="7398268" cy="4068762"/>
          </a:xfr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29810" y="1600201"/>
            <a:ext cx="3048000" cy="3996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IFIH1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Transcript Escapes Nonsense Mediated Decay.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sz="1600" dirty="0" smtClean="0">
                <a:latin typeface="Arial"/>
              </a:rPr>
              <a:t>Model 1: NMD is not triggered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sz="1600" dirty="0" smtClean="0">
                <a:latin typeface="Arial"/>
              </a:rPr>
              <a:t>Model 2: NMD is triggered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" name="Group 35"/>
          <p:cNvGrpSpPr/>
          <p:nvPr/>
        </p:nvGrpSpPr>
        <p:grpSpPr>
          <a:xfrm>
            <a:off x="229810" y="3772126"/>
            <a:ext cx="2578704" cy="482149"/>
            <a:chOff x="229810" y="3772126"/>
            <a:chExt cx="2578704" cy="482149"/>
          </a:xfrm>
        </p:grpSpPr>
        <p:sp>
          <p:nvSpPr>
            <p:cNvPr id="11" name="Rounded Rectangle 10"/>
            <p:cNvSpPr/>
            <p:nvPr/>
          </p:nvSpPr>
          <p:spPr>
            <a:xfrm>
              <a:off x="229810" y="4100287"/>
              <a:ext cx="568476" cy="152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`</a:t>
              </a:r>
              <a:endParaRPr lang="en-US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234924" y="4101875"/>
              <a:ext cx="568476" cy="152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`</a:t>
              </a:r>
              <a:endParaRPr lang="en-US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240038" y="4101875"/>
              <a:ext cx="568476" cy="152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`</a:t>
              </a:r>
              <a:endParaRPr lang="en-US" dirty="0"/>
            </a:p>
          </p:txBody>
        </p:sp>
        <p:cxnSp>
          <p:nvCxnSpPr>
            <p:cNvPr id="21" name="Straight Connector 20"/>
            <p:cNvCxnSpPr>
              <a:stCxn id="11" idx="3"/>
              <a:endCxn id="13" idx="1"/>
            </p:cNvCxnSpPr>
            <p:nvPr/>
          </p:nvCxnSpPr>
          <p:spPr>
            <a:xfrm>
              <a:off x="798286" y="4176487"/>
              <a:ext cx="436638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13" idx="3"/>
              <a:endCxn id="14" idx="1"/>
            </p:cNvCxnSpPr>
            <p:nvPr/>
          </p:nvCxnSpPr>
          <p:spPr>
            <a:xfrm>
              <a:off x="1803400" y="4178075"/>
              <a:ext cx="436638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0"/>
            <p:cNvGrpSpPr/>
            <p:nvPr/>
          </p:nvGrpSpPr>
          <p:grpSpPr>
            <a:xfrm>
              <a:off x="798286" y="3773714"/>
              <a:ext cx="436638" cy="404361"/>
              <a:chOff x="798286" y="3773714"/>
              <a:chExt cx="436638" cy="404361"/>
            </a:xfrm>
          </p:grpSpPr>
          <p:cxnSp>
            <p:nvCxnSpPr>
              <p:cNvPr id="25" name="Straight Connector 24"/>
              <p:cNvCxnSpPr>
                <a:stCxn id="11" idx="3"/>
              </p:cNvCxnSpPr>
              <p:nvPr/>
            </p:nvCxnSpPr>
            <p:spPr>
              <a:xfrm flipV="1">
                <a:off x="798286" y="3773714"/>
                <a:ext cx="152400" cy="40277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>
                <a:stCxn id="13" idx="1"/>
              </p:cNvCxnSpPr>
              <p:nvPr/>
            </p:nvCxnSpPr>
            <p:spPr>
              <a:xfrm rot="10800000">
                <a:off x="950686" y="3775303"/>
                <a:ext cx="284238" cy="40277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31"/>
            <p:cNvGrpSpPr/>
            <p:nvPr/>
          </p:nvGrpSpPr>
          <p:grpSpPr>
            <a:xfrm>
              <a:off x="1803400" y="3772126"/>
              <a:ext cx="436638" cy="404361"/>
              <a:chOff x="798286" y="3773714"/>
              <a:chExt cx="436638" cy="404361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 flipV="1">
                <a:off x="798286" y="3773714"/>
                <a:ext cx="152400" cy="40277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10800000">
                <a:off x="950686" y="3775303"/>
                <a:ext cx="284238" cy="40277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" name="Rounded Rectangle 37"/>
          <p:cNvSpPr/>
          <p:nvPr/>
        </p:nvSpPr>
        <p:spPr>
          <a:xfrm>
            <a:off x="382210" y="5442219"/>
            <a:ext cx="568476" cy="152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39" name="Rounded Rectangle 38"/>
          <p:cNvSpPr/>
          <p:nvPr/>
        </p:nvSpPr>
        <p:spPr>
          <a:xfrm>
            <a:off x="1387324" y="5443807"/>
            <a:ext cx="568476" cy="152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40" name="Rounded Rectangle 39"/>
          <p:cNvSpPr/>
          <p:nvPr/>
        </p:nvSpPr>
        <p:spPr>
          <a:xfrm>
            <a:off x="2392438" y="5443807"/>
            <a:ext cx="568476" cy="152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cxnSp>
        <p:nvCxnSpPr>
          <p:cNvPr id="41" name="Straight Connector 40"/>
          <p:cNvCxnSpPr>
            <a:stCxn id="38" idx="3"/>
            <a:endCxn id="39" idx="1"/>
          </p:cNvCxnSpPr>
          <p:nvPr/>
        </p:nvCxnSpPr>
        <p:spPr>
          <a:xfrm>
            <a:off x="950686" y="5518419"/>
            <a:ext cx="43663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9" idx="3"/>
            <a:endCxn id="40" idx="1"/>
          </p:cNvCxnSpPr>
          <p:nvPr/>
        </p:nvCxnSpPr>
        <p:spPr>
          <a:xfrm>
            <a:off x="1955800" y="5520007"/>
            <a:ext cx="43663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8" idx="3"/>
          </p:cNvCxnSpPr>
          <p:nvPr/>
        </p:nvCxnSpPr>
        <p:spPr>
          <a:xfrm flipV="1">
            <a:off x="950686" y="4438952"/>
            <a:ext cx="772234" cy="10794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6200000" flipV="1">
            <a:off x="1554183" y="4607687"/>
            <a:ext cx="1006992" cy="6695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818848" y="3990233"/>
            <a:ext cx="416076" cy="369332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/>
          </a:p>
          <a:p>
            <a:pPr algn="ctr"/>
            <a:r>
              <a:rPr lang="en-US" sz="1400" dirty="0" smtClean="0"/>
              <a:t>G</a:t>
            </a:r>
            <a:endParaRPr lang="en-US" sz="1400" dirty="0"/>
          </a:p>
        </p:txBody>
      </p:sp>
      <p:sp>
        <p:nvSpPr>
          <p:cNvPr id="58" name="Oval 57"/>
          <p:cNvSpPr/>
          <p:nvPr/>
        </p:nvSpPr>
        <p:spPr>
          <a:xfrm>
            <a:off x="1036726" y="5333753"/>
            <a:ext cx="396395" cy="369332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/>
          </a:p>
          <a:p>
            <a:pPr algn="ctr"/>
            <a:r>
              <a:rPr lang="en-US" sz="1400" dirty="0" smtClean="0"/>
              <a:t>A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991429" y="6360904"/>
            <a:ext cx="3122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1: ESCAPE NMD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21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8579B"/>
                </a:solidFill>
              </a:rPr>
              <a:t>mRNA surveillance – Nonsense Mediated Decay (NMD)</a:t>
            </a:r>
            <a:endParaRPr lang="en-US" dirty="0">
              <a:solidFill>
                <a:srgbClr val="18579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035" y="5899239"/>
            <a:ext cx="6429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Propose Statistic that detects Nonsense Mediated Decay</a:t>
            </a:r>
          </a:p>
          <a:p>
            <a:endParaRPr lang="en-US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29810" y="1600201"/>
            <a:ext cx="3048000" cy="3996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CIAO1 </a:t>
            </a:r>
            <a:r>
              <a:rPr lang="en-GB" sz="1600" dirty="0" smtClean="0">
                <a:latin typeface="Arial"/>
              </a:rPr>
              <a:t>premature stop variant triggers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Nonsense Mediated Decay.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sz="1600" dirty="0" smtClean="0">
                <a:latin typeface="Arial"/>
              </a:rPr>
              <a:t>Model 1: NMD is not triggered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sz="1600" dirty="0" smtClean="0">
                <a:latin typeface="Arial"/>
              </a:rPr>
              <a:t>Model 2: NMD is triggered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08514" y="6211669"/>
            <a:ext cx="6147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2: TRIGGER NMD</a:t>
            </a:r>
          </a:p>
          <a:p>
            <a:r>
              <a:rPr lang="en-US" dirty="0" smtClean="0"/>
              <a:t>REDUCTION OBSERVED THROUGHOUT TRANSCRIPT</a:t>
            </a:r>
            <a:endParaRPr lang="en-US" dirty="0"/>
          </a:p>
        </p:txBody>
      </p:sp>
      <p:pic>
        <p:nvPicPr>
          <p:cNvPr id="30" name="Picture 29" descr="ciao1.nm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714" y="1404543"/>
            <a:ext cx="4494696" cy="449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8579B"/>
                </a:solidFill>
              </a:rPr>
              <a:t>Loss of Function variants and ASE</a:t>
            </a:r>
            <a:endParaRPr lang="en-US" dirty="0">
              <a:solidFill>
                <a:srgbClr val="18579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3143" y="5657671"/>
            <a:ext cx="795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Fraction of </a:t>
            </a:r>
            <a:r>
              <a:rPr lang="en-US" i="1" dirty="0" err="1" smtClean="0"/>
              <a:t>LoF</a:t>
            </a:r>
            <a:r>
              <a:rPr lang="en-US" i="1" dirty="0" smtClean="0"/>
              <a:t> observations with allele specific expression detected. Crude </a:t>
            </a:r>
          </a:p>
          <a:p>
            <a:r>
              <a:rPr lang="en-US" i="1" dirty="0" smtClean="0"/>
              <a:t>measure at the moment based on </a:t>
            </a:r>
            <a:r>
              <a:rPr lang="en-US" i="1" dirty="0" err="1" smtClean="0"/>
              <a:t>Tuuli’s</a:t>
            </a:r>
            <a:r>
              <a:rPr lang="en-US" i="1" dirty="0" smtClean="0"/>
              <a:t> first run (</a:t>
            </a:r>
            <a:r>
              <a:rPr lang="en-US" i="1" dirty="0" err="1" smtClean="0"/>
              <a:t>n</a:t>
            </a:r>
            <a:r>
              <a:rPr lang="en-US" i="1" dirty="0" smtClean="0"/>
              <a:t> = 180 samples).</a:t>
            </a:r>
          </a:p>
          <a:p>
            <a:r>
              <a:rPr lang="en-US" i="1" dirty="0" smtClean="0"/>
              <a:t> Determines a two-sided confidence interval from the beta posterior.</a:t>
            </a:r>
          </a:p>
          <a:p>
            <a:endParaRPr lang="en-US" i="1" dirty="0"/>
          </a:p>
        </p:txBody>
      </p:sp>
      <p:pic>
        <p:nvPicPr>
          <p:cNvPr id="9" name="Picture 8" descr="aselof_mariv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916" y="1303277"/>
            <a:ext cx="4120174" cy="40156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1898664"/>
            <a:ext cx="17868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Added Annotation Layer to VAT output from annotation program co-developed at Oxford.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8579B"/>
                </a:solidFill>
              </a:rPr>
              <a:t>Loss of Function variants and </a:t>
            </a:r>
            <a:r>
              <a:rPr lang="en-US" dirty="0" err="1" smtClean="0">
                <a:solidFill>
                  <a:srgbClr val="18579B"/>
                </a:solidFill>
              </a:rPr>
              <a:t>eQTL</a:t>
            </a:r>
            <a:r>
              <a:rPr lang="en-US" dirty="0" smtClean="0">
                <a:solidFill>
                  <a:srgbClr val="18579B"/>
                </a:solidFill>
              </a:rPr>
              <a:t> Analysis</a:t>
            </a:r>
            <a:endParaRPr lang="en-US" dirty="0">
              <a:solidFill>
                <a:srgbClr val="18579B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Dependent on frequency range.</a:t>
            </a:r>
          </a:p>
          <a:p>
            <a:pPr lvl="1"/>
            <a:r>
              <a:rPr lang="en-US" dirty="0" smtClean="0"/>
              <a:t> ASE most powerful for rare variants. </a:t>
            </a:r>
          </a:p>
          <a:p>
            <a:pPr lvl="1"/>
            <a:r>
              <a:rPr lang="en-US" dirty="0" err="1" smtClean="0"/>
              <a:t>eQTL</a:t>
            </a:r>
            <a:r>
              <a:rPr lang="en-US" dirty="0" smtClean="0"/>
              <a:t> suitable for common variants.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8579B"/>
                </a:solidFill>
              </a:rPr>
              <a:t>Methods and Analytical Strategies for </a:t>
            </a:r>
            <a:r>
              <a:rPr lang="en-US" dirty="0" err="1" smtClean="0">
                <a:solidFill>
                  <a:srgbClr val="18579B"/>
                </a:solidFill>
              </a:rPr>
              <a:t>LoF</a:t>
            </a:r>
            <a:r>
              <a:rPr lang="en-US" dirty="0" smtClean="0">
                <a:solidFill>
                  <a:srgbClr val="18579B"/>
                </a:solidFill>
              </a:rPr>
              <a:t> variants</a:t>
            </a:r>
            <a:endParaRPr lang="en-US" dirty="0">
              <a:solidFill>
                <a:srgbClr val="18579B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Splicing Effects based on Annotation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err="1" smtClean="0"/>
              <a:t>Exon</a:t>
            </a:r>
            <a:r>
              <a:rPr lang="en-US" dirty="0" smtClean="0"/>
              <a:t> Skipping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err="1" smtClean="0"/>
              <a:t>Intron</a:t>
            </a:r>
            <a:r>
              <a:rPr lang="en-US" dirty="0" smtClean="0"/>
              <a:t> Retention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mRNA Surveillance Pathways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Escape NMD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Trigger NMD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CNVs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Gene Fusion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err="1" smtClean="0"/>
              <a:t>Exon</a:t>
            </a:r>
            <a:r>
              <a:rPr lang="en-US" dirty="0" smtClean="0"/>
              <a:t>/Gene Deletions and Duplications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9534</TotalTime>
  <Words>462</Words>
  <Application>Microsoft Macintosh PowerPoint</Application>
  <PresentationFormat>On-screen Show (4:3)</PresentationFormat>
  <Paragraphs>106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Loss of Function variants  and Transcription</vt:lpstr>
      <vt:lpstr>Loss of Function variants</vt:lpstr>
      <vt:lpstr>What can we learn about LoF using RNA sequencing data</vt:lpstr>
      <vt:lpstr>Splice Site Variants</vt:lpstr>
      <vt:lpstr>mRNA surveillance – Nonsense Mediated Decay (NMD)</vt:lpstr>
      <vt:lpstr>mRNA surveillance – Nonsense Mediated Decay (NMD)</vt:lpstr>
      <vt:lpstr>Loss of Function variants and ASE</vt:lpstr>
      <vt:lpstr>Loss of Function variants and eQTL Analysis</vt:lpstr>
      <vt:lpstr>Methods and Analytical Strategies for LoF variants</vt:lpstr>
      <vt:lpstr>Splice Site Variants</vt:lpstr>
    </vt:vector>
  </TitlesOfParts>
  <Company>University of Oxford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quantitative trait genes: LoF mutation analysis</dc:title>
  <dc:creator>Manuel Rivas</dc:creator>
  <cp:lastModifiedBy>Manuel Rivas</cp:lastModifiedBy>
  <cp:revision>25</cp:revision>
  <cp:lastPrinted>2011-12-16T12:20:59Z</cp:lastPrinted>
  <dcterms:created xsi:type="dcterms:W3CDTF">2012-04-16T08:51:30Z</dcterms:created>
  <dcterms:modified xsi:type="dcterms:W3CDTF">2012-04-16T08:54:08Z</dcterms:modified>
</cp:coreProperties>
</file>